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0072dab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0072dab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using CNNs for another very similar problem: The original MNIST dataset. This dataset has 60,000 handwritten digits from 0-9, a multi-class classification problem. There are more </a:t>
            </a:r>
            <a:r>
              <a:rPr lang="en"/>
              <a:t>details</a:t>
            </a:r>
            <a:r>
              <a:rPr lang="en"/>
              <a:t> in this lesson’s problem.md file.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learn more about the Relu activation function and other aspects of computer vision, check out these videos.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0072daba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0072daba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CNNs we learnt about in this session are a type of Deep Learning model architecture. In the next lesson we will explore Deep Learning in more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talk about embeddings, recurrent neural networks and language models.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f1b7d7f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f1b7d7f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 to ML 101 course. Today we will learn how to train an Image Classification model, and learn about a new architecture.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0072da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0072da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earlier lesson we learnt how to do “text classification”. We first convert text to a “collection of tokens” that includes the terms and phrases in the text. And then we used Bag of Words vectorization technique to convert these “variable length sequence of tokens” to “fixed length numeric feature vectors” that can be fed to an ML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last lesson we introduced Neural Networks which is a network of neurons that are organized in layers. Each neuron is a simple ML model in itself, very similar to LogisticRegression. To make a prediction, information flows from input layer to hidden layer, finally reaching the output layer that makes the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part of training process, the information also flows in the reverse direction in order to update the weights between all layers.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de23d39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de23d39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 have been using scikit-learn which is the most popular python library for Traditional ML algorithms.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that we are getting deeper into Neural Networks, TensorFlow is better suited for this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TensorFlow is quite complex and would take a while to learn, but Keras, another python library built on top of TensorFlow, makes it super easy.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be using Keras for today’s Image Classification task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947f1be4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947f1be4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problem to recognise handwritten digits, posed by the MNIST dataset, can be solved using an Artificial Neural Network, the </a:t>
            </a:r>
            <a:r>
              <a:rPr lang="en">
                <a:solidFill>
                  <a:schemeClr val="dk1"/>
                </a:solidFill>
              </a:rPr>
              <a:t>fully</a:t>
            </a:r>
            <a:r>
              <a:rPr lang="en">
                <a:solidFill>
                  <a:schemeClr val="dk1"/>
                </a:solidFill>
              </a:rPr>
              <a:t> connected one we learnt about last time.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image can be flattened to 784 pixels, which will be used as input features. Since the image is greyscale, each value will be between 0 and 255.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(click)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hands-on exercise, I added two hidden layers, one with 50 nodes and the other with 25. These hidden layers can have </a:t>
            </a:r>
            <a:r>
              <a:rPr lang="en">
                <a:solidFill>
                  <a:schemeClr val="dk1"/>
                </a:solidFill>
              </a:rPr>
              <a:t>either</a:t>
            </a:r>
            <a:r>
              <a:rPr lang="en">
                <a:solidFill>
                  <a:schemeClr val="dk1"/>
                </a:solidFill>
              </a:rPr>
              <a:t> the sigmoid or relu activation function, which is another model hyperparameter.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a:t>
            </a:r>
            <a:r>
              <a:rPr lang="en">
                <a:solidFill>
                  <a:schemeClr val="dk1"/>
                </a:solidFill>
              </a:rPr>
              <a:t>finally, we have the output layer with 10 neurons, with a softmax function to give the final probabilities.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first layer has 784 times 50 weights, along with 50 biases, 1 per neuron. Hence, the total parameters to learn in the first hidden layer is more than 39 thousand.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second hidden layer is much smaller, with 50 weights for each of the 25 neurons, along with 25 total biases. This adds another 1275 parameters.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the output layer has 10 neurons, each of which has 25 weights and 1 bias, a total of 260 parameters for this layer.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all, the training process involves learning more than 40 thousand parameters, using forward and backward propagation.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de23d391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de23d391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another architecture that is much better </a:t>
            </a:r>
            <a:r>
              <a:rPr lang="en"/>
              <a:t>suited</a:t>
            </a:r>
            <a:r>
              <a:rPr lang="en"/>
              <a:t> for image-related </a:t>
            </a:r>
            <a:r>
              <a:rPr lang="en"/>
              <a:t>problems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to play video)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1b0d4187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1b0d4187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As we saw, ANNs are not best suited for handling large image inputs.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A convolution layer scans over input data using learnable 2D or 3D filters to detect and capture spatial patterns in the image.</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In a typical CNN architecture there are multiple convolution layers. Initial convolution layers recognize simple features like edges &amp; loops and as information passes through more layers, the subsequent convolution layers assembles these features to learn more complex features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This solves for the two important ANN limitations when it comes to processing images. One, </a:t>
            </a:r>
            <a:r>
              <a:rPr lang="en" sz="1200">
                <a:solidFill>
                  <a:srgbClr val="374151"/>
                </a:solidFill>
                <a:highlight>
                  <a:srgbClr val="F7F7F8"/>
                </a:highlight>
                <a:latin typeface="Roboto"/>
                <a:ea typeface="Roboto"/>
                <a:cs typeface="Roboto"/>
                <a:sym typeface="Roboto"/>
              </a:rPr>
              <a:t>it leverages the spatial information in the image. Second,</a:t>
            </a:r>
            <a:r>
              <a:rPr lang="en" sz="1200">
                <a:solidFill>
                  <a:srgbClr val="374151"/>
                </a:solidFill>
                <a:highlight>
                  <a:srgbClr val="F7F7F8"/>
                </a:highlight>
                <a:latin typeface="Roboto"/>
                <a:ea typeface="Roboto"/>
                <a:cs typeface="Roboto"/>
                <a:sym typeface="Roboto"/>
              </a:rPr>
              <a:t> the number of model parameters do not depend on the size of the input image. It depends on the size and number of filters, the number of convolution layers in the overall model architecture and how we use the pooling layers, something we will learn in the </a:t>
            </a:r>
            <a:r>
              <a:rPr lang="en" sz="1200">
                <a:solidFill>
                  <a:srgbClr val="374151"/>
                </a:solidFill>
                <a:highlight>
                  <a:srgbClr val="F7F7F8"/>
                </a:highlight>
                <a:latin typeface="Roboto"/>
                <a:ea typeface="Roboto"/>
                <a:cs typeface="Roboto"/>
                <a:sym typeface="Roboto"/>
              </a:rPr>
              <a:t>next</a:t>
            </a:r>
            <a:r>
              <a:rPr lang="en" sz="1200">
                <a:solidFill>
                  <a:srgbClr val="374151"/>
                </a:solidFill>
                <a:highlight>
                  <a:srgbClr val="F7F7F8"/>
                </a:highlight>
                <a:latin typeface="Roboto"/>
                <a:ea typeface="Roboto"/>
                <a:cs typeface="Roboto"/>
                <a:sym typeface="Roboto"/>
              </a:rPr>
              <a:t> video.</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de23d391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de23d391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in CNN architecture, a convolution layer is followed by a “pooling layer” before the output is fed to the next convolution or fully connected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learn about the ‘pooling layer” in this video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0072daba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0072daba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problem for this lesson’s hands-on exercise is to identify the piece of clothing in a 28 x 28 image, from the Fashion MNIST dataset.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will try this problem with both architectures, ANNs and CNNs.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repo has also been linked in the description below</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s://bit.ly/ML_101" TargetMode="External"/><Relationship Id="rId10" Type="http://schemas.openxmlformats.org/officeDocument/2006/relationships/image" Target="../media/image4.jpg"/><Relationship Id="rId9" Type="http://schemas.openxmlformats.org/officeDocument/2006/relationships/hyperlink" Target="http://www.youtube.com/watch?v=ArPaAX_PhIs" TargetMode="External"/><Relationship Id="rId5" Type="http://schemas.openxmlformats.org/officeDocument/2006/relationships/hyperlink" Target="https://www.youtube.com/watch?v=68BZ5f7P94E" TargetMode="External"/><Relationship Id="rId6" Type="http://schemas.openxmlformats.org/officeDocument/2006/relationships/hyperlink" Target="https://www.youtube.com/watch?v=ArPaAX_PhIs&amp;list=PLkDaE6sCZn6Gl29AoE31iwdVwSG-KnDzF" TargetMode="External"/><Relationship Id="rId7" Type="http://schemas.openxmlformats.org/officeDocument/2006/relationships/hyperlink" Target="http://www.youtube.com/watch?v=68BZ5f7P94E" TargetMode="External"/><Relationship Id="rId8"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bit.ly/ML_101" TargetMode="External"/><Relationship Id="rId4" Type="http://schemas.openxmlformats.org/officeDocument/2006/relationships/image" Target="../media/image9.png"/><Relationship Id="rId5" Type="http://schemas.openxmlformats.org/officeDocument/2006/relationships/image" Target="../media/image1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youtube.com/watch?v=zfiSAzpy9NM" TargetMode="External"/><Relationship Id="rId4" Type="http://schemas.openxmlformats.org/officeDocument/2006/relationships/hyperlink" Target="http://www.youtube.com/watch?v=zfiSAzpy9NM" TargetMode="External"/><Relationship Id="rId5"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hyperlink" Target="http://www.youtube.com/watch?v=zfiSAzpy9NM" TargetMode="External"/><Relationship Id="rId5" Type="http://schemas.openxmlformats.org/officeDocument/2006/relationships/image" Target="../media/image18.jpg"/><Relationship Id="rId6" Type="http://schemas.openxmlformats.org/officeDocument/2006/relationships/hyperlink" Target="https://www.youtube.com/watch?v=zfiSAzpy9N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bit.ly/ML_101"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0" y="1233175"/>
            <a:ext cx="43053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ML 101 Course</a:t>
            </a:r>
            <a:endParaRPr/>
          </a:p>
        </p:txBody>
      </p:sp>
      <p:pic>
        <p:nvPicPr>
          <p:cNvPr id="55" name="Google Shape;55;p13"/>
          <p:cNvPicPr preferRelativeResize="0"/>
          <p:nvPr/>
        </p:nvPicPr>
        <p:blipFill>
          <a:blip r:embed="rId3">
            <a:alphaModFix/>
          </a:blip>
          <a:stretch>
            <a:fillRect/>
          </a:stretch>
        </p:blipFill>
        <p:spPr>
          <a:xfrm>
            <a:off x="4305300" y="152400"/>
            <a:ext cx="4838700" cy="4838700"/>
          </a:xfrm>
          <a:prstGeom prst="rect">
            <a:avLst/>
          </a:prstGeom>
          <a:noFill/>
          <a:ln>
            <a:noFill/>
          </a:ln>
        </p:spPr>
      </p:pic>
      <p:sp>
        <p:nvSpPr>
          <p:cNvPr id="56" name="Google Shape;56;p13"/>
          <p:cNvSpPr txBox="1"/>
          <p:nvPr/>
        </p:nvSpPr>
        <p:spPr>
          <a:xfrm>
            <a:off x="265500" y="2803075"/>
            <a:ext cx="3576000" cy="12351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sz="2100">
                <a:solidFill>
                  <a:srgbClr val="595959"/>
                </a:solidFill>
              </a:rPr>
              <a:t>Arush Garg</a:t>
            </a:r>
            <a:endParaRPr sz="2100">
              <a:solidFill>
                <a:srgbClr val="595959"/>
              </a:solidFill>
            </a:endParaRPr>
          </a:p>
          <a:p>
            <a:pPr indent="0" lvl="0" marL="0" rtl="0" algn="ctr">
              <a:spcBef>
                <a:spcPts val="0"/>
              </a:spcBef>
              <a:spcAft>
                <a:spcPts val="0"/>
              </a:spcAft>
              <a:buNone/>
            </a:pPr>
            <a:r>
              <a:t/>
            </a:r>
            <a:endParaRPr sz="2100">
              <a:solidFill>
                <a:srgbClr val="595959"/>
              </a:solidFill>
            </a:endParaRPr>
          </a:p>
          <a:p>
            <a:pPr indent="0" lvl="0" marL="0" rtl="0" algn="ctr">
              <a:spcBef>
                <a:spcPts val="0"/>
              </a:spcBef>
              <a:spcAft>
                <a:spcPts val="0"/>
              </a:spcAft>
              <a:buNone/>
            </a:pPr>
            <a:r>
              <a:rPr lang="en" sz="2100">
                <a:solidFill>
                  <a:srgbClr val="595959"/>
                </a:solidFill>
              </a:rPr>
              <a:t>AI and Machine Learning Club</a:t>
            </a:r>
            <a:endParaRPr sz="2100">
              <a:solidFill>
                <a:srgbClr val="595959"/>
              </a:solidFill>
            </a:endParaRPr>
          </a:p>
          <a:p>
            <a:pPr indent="0" lvl="0" marL="0" rtl="0" algn="ctr">
              <a:spcBef>
                <a:spcPts val="0"/>
              </a:spcBef>
              <a:spcAft>
                <a:spcPts val="0"/>
              </a:spcAft>
              <a:buNone/>
            </a:pPr>
            <a:r>
              <a:rPr lang="en" sz="2100">
                <a:solidFill>
                  <a:srgbClr val="595959"/>
                </a:solidFill>
              </a:rPr>
              <a:t>Overseas Family School</a:t>
            </a:r>
            <a:endParaRPr sz="2100">
              <a:solidFill>
                <a:srgbClr val="595959"/>
              </a:solidFill>
            </a:endParaRPr>
          </a:p>
          <a:p>
            <a:pPr indent="0" lvl="0" marL="0" rtl="0" algn="l">
              <a:spcBef>
                <a:spcPts val="0"/>
              </a:spcBef>
              <a:spcAft>
                <a:spcPts val="0"/>
              </a:spcAft>
              <a:buNone/>
            </a:pPr>
            <a:r>
              <a:t/>
            </a:r>
            <a:endParaRPr sz="21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145725"/>
            <a:ext cx="8520600" cy="52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Reading / Watching / Doing</a:t>
            </a:r>
            <a:endParaRPr/>
          </a:p>
        </p:txBody>
      </p:sp>
      <p:pic>
        <p:nvPicPr>
          <p:cNvPr id="144" name="Google Shape;144;p22"/>
          <p:cNvPicPr preferRelativeResize="0"/>
          <p:nvPr/>
        </p:nvPicPr>
        <p:blipFill>
          <a:blip r:embed="rId3">
            <a:alphaModFix/>
          </a:blip>
          <a:stretch>
            <a:fillRect/>
          </a:stretch>
        </p:blipFill>
        <p:spPr>
          <a:xfrm>
            <a:off x="4211625" y="820475"/>
            <a:ext cx="1271933" cy="1763901"/>
          </a:xfrm>
          <a:prstGeom prst="rect">
            <a:avLst/>
          </a:prstGeom>
          <a:noFill/>
          <a:ln>
            <a:noFill/>
          </a:ln>
        </p:spPr>
      </p:pic>
      <p:sp>
        <p:nvSpPr>
          <p:cNvPr id="145" name="Google Shape;145;p22"/>
          <p:cNvSpPr txBox="1"/>
          <p:nvPr/>
        </p:nvSpPr>
        <p:spPr>
          <a:xfrm>
            <a:off x="5483550" y="820475"/>
            <a:ext cx="3542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rPr>
              <a:t>MNIST_Classification.ipynb</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rPr lang="en" u="sng">
                <a:solidFill>
                  <a:schemeClr val="accent5"/>
                </a:solidFill>
                <a:hlinkClick r:id="rId4">
                  <a:extLst>
                    <a:ext uri="{A12FA001-AC4F-418D-AE19-62706E023703}">
                      <ahyp:hlinkClr val="tx"/>
                    </a:ext>
                  </a:extLst>
                </a:hlinkClick>
              </a:rPr>
              <a:t>https://bit.ly/ML_101</a:t>
            </a:r>
            <a:endParaRPr/>
          </a:p>
        </p:txBody>
      </p:sp>
      <p:sp>
        <p:nvSpPr>
          <p:cNvPr id="146" name="Google Shape;146;p22"/>
          <p:cNvSpPr txBox="1"/>
          <p:nvPr/>
        </p:nvSpPr>
        <p:spPr>
          <a:xfrm>
            <a:off x="219963" y="2487350"/>
            <a:ext cx="2825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5"/>
              </a:rPr>
              <a:t>Relu</a:t>
            </a:r>
            <a:endParaRPr sz="800"/>
          </a:p>
        </p:txBody>
      </p:sp>
      <p:sp>
        <p:nvSpPr>
          <p:cNvPr id="147" name="Google Shape;147;p22"/>
          <p:cNvSpPr txBox="1"/>
          <p:nvPr/>
        </p:nvSpPr>
        <p:spPr>
          <a:xfrm>
            <a:off x="263850" y="4835700"/>
            <a:ext cx="2825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6"/>
              </a:rPr>
              <a:t>Computer Vision Course from DeepLearningAI</a:t>
            </a:r>
            <a:endParaRPr sz="800"/>
          </a:p>
        </p:txBody>
      </p:sp>
      <p:pic>
        <p:nvPicPr>
          <p:cNvPr descr="The ReLU activation function is one of the most popular activation functions for Deep Learning and Convolutional Neural Networks. However, the function itself is deceptively simple. This StatQuest walks you through an example, step-by-step, that uses the ReLU activation function so you can see exactly what it does and how it works.&#10;&#10;NOTE: This StatQuest assumes that you are already familiar with the main ideas behind Neural Networks. If not, check out the 'Quest: https://youtu.be/CqOfi41LfDw&#10;&#10;For a complete index of all the StatQuest videos, check out:&#10;https://statquest.org/video-index/&#10;&#10;If you'd like to support StatQuest, please consider...&#10;&#10;Buying my book, The StatQuest Illustrated Guide to Machine Learning:&#10;PDF - https://statquest.gumroad.com/l/wvtmc&#10;Paperback - https://www.amazon.com/dp/B09ZCKR4H6&#10;Kindle eBook - https://www.amazon.com/dp/B09ZG79HXC&#10;&#10;Patreon: https://www.patreon.com/statquest&#10;...or...&#10;YouTube Membership: https://www.youtube.com/channel/UCtYLUTtgS3k1Fg4y5tAhLbw/join&#10;&#10;...a cool StatQuest t-shirt or sweatshirt: &#10;https://shop.spreadshirt.com/statquest-with-josh-starmer/&#10;&#10;...buying one or two of my songs (or go large and get a whole album!)&#10;https://joshuastarmer.bandcamp.com/&#10;&#10;...or just donating to StatQuest!&#10;https://www.paypal.me/statquest&#10;&#10;Lastly, if you want to keep up with me as I research and create new StatQuests, follow me on twitter:&#10;https://twitter.com/joshuastarmer&#10;&#10;0:00 Awesome song and introduction&#10;1:45 ReLU in the Hidden Layer&#10;5:35 ReLU right before the Output&#10;7:38 The derivative of ReLU&#10;&#10;#StatQuest #NeuralNetworks #ReLU" id="148" name="Google Shape;148;p22" title="Neural Networks Pt. 3: ReLU In Action!!!">
            <a:hlinkClick r:id="rId7"/>
          </p:cNvPr>
          <p:cNvPicPr preferRelativeResize="0"/>
          <p:nvPr/>
        </p:nvPicPr>
        <p:blipFill>
          <a:blip r:embed="rId8">
            <a:alphaModFix/>
          </a:blip>
          <a:stretch>
            <a:fillRect/>
          </a:stretch>
        </p:blipFill>
        <p:spPr>
          <a:xfrm>
            <a:off x="152400" y="820475"/>
            <a:ext cx="3048000" cy="1714500"/>
          </a:xfrm>
          <a:prstGeom prst="rect">
            <a:avLst/>
          </a:prstGeom>
          <a:noFill/>
          <a:ln>
            <a:noFill/>
          </a:ln>
        </p:spPr>
      </p:pic>
      <p:pic>
        <p:nvPicPr>
          <p:cNvPr descr="Take the Deep Learning Specialization: http://bit.ly/32V2BBe&#10;Check out all our courses: https://www.deeplearning.ai&#10;Subscribe to The Batch, our weekly newsletter: https://www.deeplearning.ai/thebatch&#10;&#10;Follow us: &#10;Twitter: https://twitter.com/deeplearningai_&#10;Facebook: https://www.facebook.com/deeplearningHQ/&#10;Linkedin: https://www.linkedin.com/company/deeplearningai" id="149" name="Google Shape;149;p22" title="C4W1L01 Computer Vision">
            <a:hlinkClick r:id="rId9"/>
          </p:cNvPr>
          <p:cNvPicPr preferRelativeResize="0"/>
          <p:nvPr/>
        </p:nvPicPr>
        <p:blipFill>
          <a:blip r:embed="rId10">
            <a:alphaModFix/>
          </a:blip>
          <a:stretch>
            <a:fillRect/>
          </a:stretch>
        </p:blipFill>
        <p:spPr>
          <a:xfrm>
            <a:off x="219975" y="2958175"/>
            <a:ext cx="3048000" cy="1714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 for next class</a:t>
            </a:r>
            <a:endParaRPr/>
          </a:p>
        </p:txBody>
      </p:sp>
      <p:sp>
        <p:nvSpPr>
          <p:cNvPr id="155" name="Google Shape;155;p23"/>
          <p:cNvSpPr txBox="1"/>
          <p:nvPr>
            <p:ph idx="1" type="body"/>
          </p:nvPr>
        </p:nvSpPr>
        <p:spPr>
          <a:xfrm>
            <a:off x="311700" y="1390875"/>
            <a:ext cx="5118900" cy="317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Deep Learning</a:t>
            </a:r>
            <a:endParaRPr b="1"/>
          </a:p>
          <a:p>
            <a:pPr indent="-342900" lvl="0" marL="457200" rtl="0" algn="l">
              <a:spcBef>
                <a:spcPts val="1200"/>
              </a:spcBef>
              <a:spcAft>
                <a:spcPts val="0"/>
              </a:spcAft>
              <a:buSzPts val="1800"/>
              <a:buChar char="●"/>
            </a:pPr>
            <a:r>
              <a:rPr lang="en"/>
              <a:t>What is Deep Learning?</a:t>
            </a:r>
            <a:endParaRPr/>
          </a:p>
          <a:p>
            <a:pPr indent="-342900" lvl="0" marL="457200" rtl="0" algn="l">
              <a:spcBef>
                <a:spcPts val="1000"/>
              </a:spcBef>
              <a:spcAft>
                <a:spcPts val="0"/>
              </a:spcAft>
              <a:buSzPts val="1800"/>
              <a:buChar char="●"/>
            </a:pPr>
            <a:r>
              <a:rPr lang="en"/>
              <a:t>What are Embeddings?</a:t>
            </a:r>
            <a:endParaRPr/>
          </a:p>
          <a:p>
            <a:pPr indent="-342900" lvl="0" marL="457200" rtl="0" algn="l">
              <a:spcBef>
                <a:spcPts val="1000"/>
              </a:spcBef>
              <a:spcAft>
                <a:spcPts val="0"/>
              </a:spcAft>
              <a:buSzPts val="1800"/>
              <a:buChar char="●"/>
            </a:pPr>
            <a:r>
              <a:rPr lang="en"/>
              <a:t>Deep Learning architectures beyond CNNs</a:t>
            </a:r>
            <a:endParaRPr/>
          </a:p>
          <a:p>
            <a:pPr indent="-317500" lvl="1" marL="914400" rtl="0" algn="l">
              <a:spcBef>
                <a:spcPts val="1000"/>
              </a:spcBef>
              <a:spcAft>
                <a:spcPts val="0"/>
              </a:spcAft>
              <a:buSzPts val="1400"/>
              <a:buChar char="○"/>
            </a:pPr>
            <a:r>
              <a:rPr lang="en"/>
              <a:t>RNNs (Recurrent Neural Networks)</a:t>
            </a:r>
            <a:endParaRPr/>
          </a:p>
          <a:p>
            <a:pPr indent="-317500" lvl="1" marL="914400" rtl="0" algn="l">
              <a:spcBef>
                <a:spcPts val="1000"/>
              </a:spcBef>
              <a:spcAft>
                <a:spcPts val="0"/>
              </a:spcAft>
              <a:buSzPts val="1400"/>
              <a:buChar char="○"/>
            </a:pPr>
            <a:r>
              <a:rPr lang="en"/>
              <a:t>Introduction to Language Models, Text Generation</a:t>
            </a:r>
            <a:endParaRPr/>
          </a:p>
          <a:p>
            <a:pPr indent="-317500" lvl="1" marL="914400" rtl="0" algn="l">
              <a:spcBef>
                <a:spcPts val="1000"/>
              </a:spcBef>
              <a:spcAft>
                <a:spcPts val="0"/>
              </a:spcAft>
              <a:buSzPts val="1400"/>
              <a:buChar char="○"/>
            </a:pPr>
            <a:r>
              <a:rPr lang="en"/>
              <a:t>Large Language Models</a:t>
            </a:r>
            <a:endParaRPr i="1"/>
          </a:p>
        </p:txBody>
      </p:sp>
      <p:pic>
        <p:nvPicPr>
          <p:cNvPr id="156" name="Google Shape;156;p23"/>
          <p:cNvPicPr preferRelativeResize="0"/>
          <p:nvPr/>
        </p:nvPicPr>
        <p:blipFill>
          <a:blip r:embed="rId3">
            <a:alphaModFix/>
          </a:blip>
          <a:stretch>
            <a:fillRect/>
          </a:stretch>
        </p:blipFill>
        <p:spPr>
          <a:xfrm>
            <a:off x="6342976" y="143200"/>
            <a:ext cx="2064907" cy="2043024"/>
          </a:xfrm>
          <a:prstGeom prst="rect">
            <a:avLst/>
          </a:prstGeom>
          <a:noFill/>
          <a:ln>
            <a:noFill/>
          </a:ln>
        </p:spPr>
      </p:pic>
      <p:pic>
        <p:nvPicPr>
          <p:cNvPr id="157" name="Google Shape;157;p23"/>
          <p:cNvPicPr preferRelativeResize="0"/>
          <p:nvPr/>
        </p:nvPicPr>
        <p:blipFill>
          <a:blip r:embed="rId4">
            <a:alphaModFix/>
          </a:blip>
          <a:stretch>
            <a:fillRect/>
          </a:stretch>
        </p:blipFill>
        <p:spPr>
          <a:xfrm>
            <a:off x="5671125" y="2186226"/>
            <a:ext cx="3408599" cy="2556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a:t>
            </a:r>
            <a:r>
              <a:rPr lang="en" sz="1800"/>
              <a:t>(</a:t>
            </a:r>
            <a:r>
              <a:rPr lang="en" sz="1800" u="sng">
                <a:solidFill>
                  <a:schemeClr val="accent5"/>
                </a:solidFill>
                <a:hlinkClick r:id="rId3">
                  <a:extLst>
                    <a:ext uri="{A12FA001-AC4F-418D-AE19-62706E023703}">
                      <ahyp:hlinkClr val="tx"/>
                    </a:ext>
                  </a:extLst>
                </a:hlinkClick>
              </a:rPr>
              <a:t>bit.ly/ML_101</a:t>
            </a:r>
            <a:r>
              <a:rPr lang="en" sz="1800"/>
              <a:t>)</a:t>
            </a:r>
            <a:endParaRPr/>
          </a:p>
        </p:txBody>
      </p:sp>
      <p:sp>
        <p:nvSpPr>
          <p:cNvPr id="62" name="Google Shape;62;p14"/>
          <p:cNvSpPr txBox="1"/>
          <p:nvPr>
            <p:ph idx="1" type="body"/>
          </p:nvPr>
        </p:nvSpPr>
        <p:spPr>
          <a:xfrm>
            <a:off x="311700" y="1152475"/>
            <a:ext cx="8520600" cy="373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t>Introduction to Machine Learning (ML)</a:t>
            </a:r>
            <a:endParaRPr b="1"/>
          </a:p>
          <a:p>
            <a:pPr indent="-342900" lvl="0" marL="457200" rtl="0" algn="l">
              <a:spcBef>
                <a:spcPts val="0"/>
              </a:spcBef>
              <a:spcAft>
                <a:spcPts val="0"/>
              </a:spcAft>
              <a:buSzPts val="1800"/>
              <a:buAutoNum type="arabicPeriod"/>
            </a:pPr>
            <a:r>
              <a:rPr b="1" lang="en"/>
              <a:t>Regression</a:t>
            </a:r>
            <a:endParaRPr b="1"/>
          </a:p>
          <a:p>
            <a:pPr indent="-342900" lvl="0" marL="457200" rtl="0" algn="l">
              <a:spcBef>
                <a:spcPts val="0"/>
              </a:spcBef>
              <a:spcAft>
                <a:spcPts val="0"/>
              </a:spcAft>
              <a:buSzPts val="1800"/>
              <a:buAutoNum type="arabicPeriod"/>
            </a:pPr>
            <a:r>
              <a:rPr b="1" lang="en"/>
              <a:t>Core ML Concepts</a:t>
            </a:r>
            <a:endParaRPr b="1"/>
          </a:p>
          <a:p>
            <a:pPr indent="-342900" lvl="0" marL="457200" rtl="0" algn="l">
              <a:spcBef>
                <a:spcPts val="0"/>
              </a:spcBef>
              <a:spcAft>
                <a:spcPts val="0"/>
              </a:spcAft>
              <a:buSzPts val="1800"/>
              <a:buAutoNum type="arabicPeriod"/>
            </a:pPr>
            <a:r>
              <a:rPr b="1" lang="en"/>
              <a:t>Classification</a:t>
            </a:r>
            <a:endParaRPr b="1"/>
          </a:p>
          <a:p>
            <a:pPr indent="-342900" lvl="0" marL="457200" rtl="0" algn="l">
              <a:spcBef>
                <a:spcPts val="0"/>
              </a:spcBef>
              <a:spcAft>
                <a:spcPts val="0"/>
              </a:spcAft>
              <a:buSzPts val="1800"/>
              <a:buAutoNum type="arabicPeriod"/>
            </a:pPr>
            <a:r>
              <a:rPr b="1" lang="en"/>
              <a:t>Decision Trees</a:t>
            </a:r>
            <a:endParaRPr b="1"/>
          </a:p>
          <a:p>
            <a:pPr indent="-342900" lvl="0" marL="457200" rtl="0" algn="l">
              <a:spcBef>
                <a:spcPts val="0"/>
              </a:spcBef>
              <a:spcAft>
                <a:spcPts val="0"/>
              </a:spcAft>
              <a:buSzPts val="1800"/>
              <a:buAutoNum type="arabicPeriod"/>
            </a:pPr>
            <a:r>
              <a:rPr b="1" lang="en"/>
              <a:t>Model selection and tuning</a:t>
            </a:r>
            <a:endParaRPr b="1"/>
          </a:p>
          <a:p>
            <a:pPr indent="-342900" lvl="0" marL="457200" rtl="0" algn="l">
              <a:spcBef>
                <a:spcPts val="0"/>
              </a:spcBef>
              <a:spcAft>
                <a:spcPts val="0"/>
              </a:spcAft>
              <a:buSzPts val="1800"/>
              <a:buAutoNum type="arabicPeriod"/>
            </a:pPr>
            <a:r>
              <a:rPr b="1" lang="en"/>
              <a:t>Unstructured data: Text</a:t>
            </a:r>
            <a:endParaRPr b="1"/>
          </a:p>
          <a:p>
            <a:pPr indent="-342900" lvl="0" marL="457200" rtl="0" algn="l">
              <a:spcBef>
                <a:spcPts val="0"/>
              </a:spcBef>
              <a:spcAft>
                <a:spcPts val="0"/>
              </a:spcAft>
              <a:buSzPts val="1800"/>
              <a:buAutoNum type="arabicPeriod"/>
            </a:pPr>
            <a:r>
              <a:rPr b="1" lang="en"/>
              <a:t>Neural Networks</a:t>
            </a:r>
            <a:endParaRPr b="1"/>
          </a:p>
          <a:p>
            <a:pPr indent="-342900" lvl="0" marL="457200" rtl="0" algn="l">
              <a:spcBef>
                <a:spcPts val="0"/>
              </a:spcBef>
              <a:spcAft>
                <a:spcPts val="0"/>
              </a:spcAft>
              <a:buSzPts val="1800"/>
              <a:buAutoNum type="arabicPeriod"/>
            </a:pPr>
            <a:r>
              <a:rPr b="1" lang="en"/>
              <a:t>Unstructured data: Images</a:t>
            </a:r>
            <a:endParaRPr b="1"/>
          </a:p>
          <a:p>
            <a:pPr indent="-342900" lvl="0" marL="457200" rtl="0" algn="l">
              <a:spcBef>
                <a:spcPts val="0"/>
              </a:spcBef>
              <a:spcAft>
                <a:spcPts val="0"/>
              </a:spcAft>
              <a:buSzPts val="1800"/>
              <a:buAutoNum type="arabicPeriod"/>
            </a:pPr>
            <a:r>
              <a:rPr lang="en"/>
              <a:t>Introduction to Deep Learning</a:t>
            </a:r>
            <a:endParaRPr/>
          </a:p>
          <a:p>
            <a:pPr indent="-342900" lvl="0" marL="457200" rtl="0" algn="l">
              <a:spcBef>
                <a:spcPts val="0"/>
              </a:spcBef>
              <a:spcAft>
                <a:spcPts val="0"/>
              </a:spcAft>
              <a:buSzPts val="1800"/>
              <a:buAutoNum type="arabicPeriod"/>
            </a:pPr>
            <a:r>
              <a:rPr lang="en"/>
              <a:t>Beyond Regression &amp; Classification</a:t>
            </a:r>
            <a:endParaRPr/>
          </a:p>
        </p:txBody>
      </p:sp>
      <p:pic>
        <p:nvPicPr>
          <p:cNvPr id="63" name="Google Shape;63;p14"/>
          <p:cNvPicPr preferRelativeResize="0"/>
          <p:nvPr/>
        </p:nvPicPr>
        <p:blipFill>
          <a:blip r:embed="rId4">
            <a:alphaModFix/>
          </a:blip>
          <a:stretch>
            <a:fillRect/>
          </a:stretch>
        </p:blipFill>
        <p:spPr>
          <a:xfrm>
            <a:off x="0" y="3687563"/>
            <a:ext cx="432300" cy="432300"/>
          </a:xfrm>
          <a:prstGeom prst="rect">
            <a:avLst/>
          </a:prstGeom>
          <a:noFill/>
          <a:ln>
            <a:noFill/>
          </a:ln>
        </p:spPr>
      </p:pic>
      <p:pic>
        <p:nvPicPr>
          <p:cNvPr id="64" name="Google Shape;64;p14"/>
          <p:cNvPicPr preferRelativeResize="0"/>
          <p:nvPr/>
        </p:nvPicPr>
        <p:blipFill>
          <a:blip r:embed="rId5">
            <a:alphaModFix/>
          </a:blip>
          <a:stretch>
            <a:fillRect/>
          </a:stretch>
        </p:blipFill>
        <p:spPr>
          <a:xfrm>
            <a:off x="5813300" y="1245700"/>
            <a:ext cx="3162850" cy="342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Recap</a:t>
            </a:r>
            <a:endParaRPr b="1"/>
          </a:p>
        </p:txBody>
      </p:sp>
      <p:sp>
        <p:nvSpPr>
          <p:cNvPr id="70" name="Google Shape;70;p15"/>
          <p:cNvSpPr txBox="1"/>
          <p:nvPr>
            <p:ph idx="1" type="body"/>
          </p:nvPr>
        </p:nvSpPr>
        <p:spPr>
          <a:xfrm>
            <a:off x="311700" y="1142450"/>
            <a:ext cx="5515800" cy="3951000"/>
          </a:xfrm>
          <a:prstGeom prst="rect">
            <a:avLst/>
          </a:prstGeom>
        </p:spPr>
        <p:txBody>
          <a:bodyPr anchorCtr="0" anchor="t" bIns="91425" lIns="91425" spcFirstLastPara="1" rIns="91425" wrap="square" tIns="91425">
            <a:normAutofit/>
          </a:bodyPr>
          <a:lstStyle/>
          <a:p>
            <a:pPr indent="-306459" lvl="0" marL="457200" rtl="0" algn="l">
              <a:lnSpc>
                <a:spcPct val="115000"/>
              </a:lnSpc>
              <a:spcBef>
                <a:spcPts val="1000"/>
              </a:spcBef>
              <a:spcAft>
                <a:spcPts val="0"/>
              </a:spcAft>
              <a:buSzPts val="1226"/>
              <a:buChar char="●"/>
            </a:pPr>
            <a:r>
              <a:rPr lang="en" sz="1226"/>
              <a:t>Handling unstructured data</a:t>
            </a:r>
            <a:r>
              <a:rPr lang="en" sz="1226"/>
              <a:t>: </a:t>
            </a:r>
            <a:r>
              <a:rPr b="1" lang="en" sz="1226"/>
              <a:t>Text</a:t>
            </a:r>
            <a:r>
              <a:rPr lang="en" sz="1226"/>
              <a:t> Classification</a:t>
            </a:r>
            <a:endParaRPr sz="1226"/>
          </a:p>
          <a:p>
            <a:pPr indent="-306459" lvl="1" marL="914400" rtl="0" algn="l">
              <a:lnSpc>
                <a:spcPct val="115000"/>
              </a:lnSpc>
              <a:spcBef>
                <a:spcPts val="0"/>
              </a:spcBef>
              <a:spcAft>
                <a:spcPts val="0"/>
              </a:spcAft>
              <a:buSzPts val="1226"/>
              <a:buChar char="○"/>
            </a:pPr>
            <a:r>
              <a:rPr lang="en" sz="1226"/>
              <a:t>Data Cleaning</a:t>
            </a:r>
            <a:endParaRPr sz="1226"/>
          </a:p>
          <a:p>
            <a:pPr indent="-306459" lvl="1" marL="914400" rtl="0" algn="l">
              <a:lnSpc>
                <a:spcPct val="115000"/>
              </a:lnSpc>
              <a:spcBef>
                <a:spcPts val="0"/>
              </a:spcBef>
              <a:spcAft>
                <a:spcPts val="0"/>
              </a:spcAft>
              <a:buSzPts val="1226"/>
              <a:buChar char="○"/>
            </a:pPr>
            <a:r>
              <a:rPr lang="en" sz="1226"/>
              <a:t>Tokenization: ngrams </a:t>
            </a:r>
            <a:endParaRPr sz="1226"/>
          </a:p>
          <a:p>
            <a:pPr indent="-306459" lvl="1" marL="914400" rtl="0" algn="l">
              <a:lnSpc>
                <a:spcPct val="115000"/>
              </a:lnSpc>
              <a:spcBef>
                <a:spcPts val="0"/>
              </a:spcBef>
              <a:spcAft>
                <a:spcPts val="0"/>
              </a:spcAft>
              <a:buSzPts val="1226"/>
              <a:buChar char="○"/>
            </a:pPr>
            <a:r>
              <a:rPr lang="en" sz="1226"/>
              <a:t>Bag of Words (BOW) : Vectorizes “variable length sequence of tokens” to “fixed-length numeric feature vectors”</a:t>
            </a:r>
            <a:endParaRPr sz="1226"/>
          </a:p>
          <a:p>
            <a:pPr indent="-306459" lvl="0" marL="457200" rtl="0" algn="l">
              <a:lnSpc>
                <a:spcPct val="115000"/>
              </a:lnSpc>
              <a:spcBef>
                <a:spcPts val="1000"/>
              </a:spcBef>
              <a:spcAft>
                <a:spcPts val="0"/>
              </a:spcAft>
              <a:buSzPts val="1226"/>
              <a:buChar char="●"/>
            </a:pPr>
            <a:r>
              <a:rPr lang="en" sz="1226"/>
              <a:t>Neural Networks</a:t>
            </a:r>
            <a:endParaRPr sz="1226"/>
          </a:p>
          <a:p>
            <a:pPr indent="-306459" lvl="1" marL="914400" rtl="0" algn="l">
              <a:lnSpc>
                <a:spcPct val="115000"/>
              </a:lnSpc>
              <a:spcBef>
                <a:spcPts val="0"/>
              </a:spcBef>
              <a:spcAft>
                <a:spcPts val="0"/>
              </a:spcAft>
              <a:buSzPts val="1226"/>
              <a:buChar char="○"/>
            </a:pPr>
            <a:r>
              <a:rPr lang="en" sz="1226"/>
              <a:t>Network of “neurons” organized in layers</a:t>
            </a:r>
            <a:endParaRPr sz="1226"/>
          </a:p>
          <a:p>
            <a:pPr indent="-306459" lvl="1" marL="914400" rtl="0" algn="l">
              <a:lnSpc>
                <a:spcPct val="115000"/>
              </a:lnSpc>
              <a:spcBef>
                <a:spcPts val="0"/>
              </a:spcBef>
              <a:spcAft>
                <a:spcPts val="0"/>
              </a:spcAft>
              <a:buSzPts val="1226"/>
              <a:buChar char="○"/>
            </a:pPr>
            <a:r>
              <a:rPr lang="en" sz="1226"/>
              <a:t>Each neuron is a simple learner like LogisticRegression and performs two tasks: compute Weighted Sum and apply Activation Function. Output is between 0 and 1.</a:t>
            </a:r>
            <a:endParaRPr sz="1226"/>
          </a:p>
          <a:p>
            <a:pPr indent="-306459" lvl="1" marL="914400" rtl="0" algn="l">
              <a:lnSpc>
                <a:spcPct val="115000"/>
              </a:lnSpc>
              <a:spcBef>
                <a:spcPts val="0"/>
              </a:spcBef>
              <a:spcAft>
                <a:spcPts val="0"/>
              </a:spcAft>
              <a:buSzPts val="1226"/>
              <a:buChar char="○"/>
            </a:pPr>
            <a:r>
              <a:rPr lang="en" sz="1226"/>
              <a:t>Forward Propagation (input layer =&gt; hidden layer =&gt; output)</a:t>
            </a:r>
            <a:endParaRPr sz="1226"/>
          </a:p>
          <a:p>
            <a:pPr indent="-306459" lvl="2" marL="1371600" rtl="0" algn="l">
              <a:lnSpc>
                <a:spcPct val="115000"/>
              </a:lnSpc>
              <a:spcBef>
                <a:spcPts val="0"/>
              </a:spcBef>
              <a:spcAft>
                <a:spcPts val="0"/>
              </a:spcAft>
              <a:buSzPts val="1226"/>
              <a:buChar char="■"/>
            </a:pPr>
            <a:r>
              <a:rPr lang="en" sz="1226"/>
              <a:t>Information flow that makes the prediction</a:t>
            </a:r>
            <a:endParaRPr sz="1226"/>
          </a:p>
          <a:p>
            <a:pPr indent="-306459" lvl="1" marL="914400" rtl="0" algn="l">
              <a:lnSpc>
                <a:spcPct val="115000"/>
              </a:lnSpc>
              <a:spcBef>
                <a:spcPts val="0"/>
              </a:spcBef>
              <a:spcAft>
                <a:spcPts val="0"/>
              </a:spcAft>
              <a:buSzPts val="1226"/>
              <a:buChar char="○"/>
            </a:pPr>
            <a:r>
              <a:rPr lang="en" sz="1226"/>
              <a:t>Backward Propagation (reverse direction)</a:t>
            </a:r>
            <a:endParaRPr sz="1226"/>
          </a:p>
          <a:p>
            <a:pPr indent="-306459" lvl="2" marL="1371600" rtl="0" algn="l">
              <a:lnSpc>
                <a:spcPct val="115000"/>
              </a:lnSpc>
              <a:spcBef>
                <a:spcPts val="0"/>
              </a:spcBef>
              <a:spcAft>
                <a:spcPts val="0"/>
              </a:spcAft>
              <a:buSzPts val="1226"/>
              <a:buChar char="■"/>
            </a:pPr>
            <a:r>
              <a:rPr lang="en" sz="1226"/>
              <a:t>Used for updating the weights to improve model performance during training process</a:t>
            </a:r>
            <a:endParaRPr sz="1226"/>
          </a:p>
          <a:p>
            <a:pPr indent="-306459" lvl="1" marL="914400" rtl="0" algn="l">
              <a:lnSpc>
                <a:spcPct val="115000"/>
              </a:lnSpc>
              <a:spcBef>
                <a:spcPts val="0"/>
              </a:spcBef>
              <a:spcAft>
                <a:spcPts val="0"/>
              </a:spcAft>
              <a:buSzPts val="1226"/>
              <a:buChar char="○"/>
            </a:pPr>
            <a:r>
              <a:rPr lang="en" sz="1226"/>
              <a:t>Softmax: activation function used for multi-class classification</a:t>
            </a:r>
            <a:endParaRPr sz="1226"/>
          </a:p>
          <a:p>
            <a:pPr indent="-306459" lvl="1" marL="914400" rtl="0" algn="l">
              <a:lnSpc>
                <a:spcPct val="115000"/>
              </a:lnSpc>
              <a:spcBef>
                <a:spcPts val="0"/>
              </a:spcBef>
              <a:spcAft>
                <a:spcPts val="0"/>
              </a:spcAft>
              <a:buSzPts val="1226"/>
              <a:buChar char="○"/>
            </a:pPr>
            <a:r>
              <a:rPr lang="en" sz="1226"/>
              <a:t>ANN = fully-connected neural network</a:t>
            </a:r>
            <a:endParaRPr sz="1226"/>
          </a:p>
        </p:txBody>
      </p:sp>
      <p:pic>
        <p:nvPicPr>
          <p:cNvPr id="71" name="Google Shape;71;p15"/>
          <p:cNvPicPr preferRelativeResize="0"/>
          <p:nvPr/>
        </p:nvPicPr>
        <p:blipFill>
          <a:blip r:embed="rId3">
            <a:alphaModFix/>
          </a:blip>
          <a:stretch>
            <a:fillRect/>
          </a:stretch>
        </p:blipFill>
        <p:spPr>
          <a:xfrm>
            <a:off x="5861925" y="457350"/>
            <a:ext cx="3145420" cy="1490924"/>
          </a:xfrm>
          <a:prstGeom prst="rect">
            <a:avLst/>
          </a:prstGeom>
          <a:noFill/>
          <a:ln>
            <a:noFill/>
          </a:ln>
        </p:spPr>
      </p:pic>
      <p:pic>
        <p:nvPicPr>
          <p:cNvPr id="72" name="Google Shape;72;p15"/>
          <p:cNvPicPr preferRelativeResize="0"/>
          <p:nvPr/>
        </p:nvPicPr>
        <p:blipFill>
          <a:blip r:embed="rId4">
            <a:alphaModFix/>
          </a:blip>
          <a:stretch>
            <a:fillRect/>
          </a:stretch>
        </p:blipFill>
        <p:spPr>
          <a:xfrm>
            <a:off x="6274375" y="2085413"/>
            <a:ext cx="2732976" cy="1281075"/>
          </a:xfrm>
          <a:prstGeom prst="rect">
            <a:avLst/>
          </a:prstGeom>
          <a:noFill/>
          <a:ln>
            <a:noFill/>
          </a:ln>
        </p:spPr>
      </p:pic>
      <p:pic>
        <p:nvPicPr>
          <p:cNvPr id="73" name="Google Shape;73;p15"/>
          <p:cNvPicPr preferRelativeResize="0"/>
          <p:nvPr/>
        </p:nvPicPr>
        <p:blipFill>
          <a:blip r:embed="rId5">
            <a:alphaModFix/>
          </a:blip>
          <a:stretch>
            <a:fillRect/>
          </a:stretch>
        </p:blipFill>
        <p:spPr>
          <a:xfrm>
            <a:off x="6752551" y="3503650"/>
            <a:ext cx="2254800" cy="149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 Libraries: Sklearn / TensorFlow / Keras</a:t>
            </a:r>
            <a:endParaRPr/>
          </a:p>
        </p:txBody>
      </p:sp>
      <p:sp>
        <p:nvSpPr>
          <p:cNvPr id="79" name="Google Shape;79;p16"/>
          <p:cNvSpPr txBox="1"/>
          <p:nvPr>
            <p:ph idx="1" type="body"/>
          </p:nvPr>
        </p:nvSpPr>
        <p:spPr>
          <a:xfrm>
            <a:off x="311700" y="1358550"/>
            <a:ext cx="4936200" cy="3319500"/>
          </a:xfrm>
          <a:prstGeom prst="rect">
            <a:avLst/>
          </a:prstGeom>
        </p:spPr>
        <p:txBody>
          <a:bodyPr anchorCtr="0" anchor="t" bIns="91425" lIns="91425" spcFirstLastPara="1" rIns="91425" wrap="square" tIns="91425">
            <a:normAutofit/>
          </a:bodyPr>
          <a:lstStyle/>
          <a:p>
            <a:pPr indent="-317500" lvl="0" marL="457200" rtl="0" algn="l">
              <a:spcBef>
                <a:spcPts val="1000"/>
              </a:spcBef>
              <a:spcAft>
                <a:spcPts val="0"/>
              </a:spcAft>
              <a:buSzPts val="1400"/>
              <a:buChar char="●"/>
            </a:pPr>
            <a:r>
              <a:rPr lang="en" sz="1400"/>
              <a:t>So far we have used sklearn (scikit-learn) python library for ML model training.</a:t>
            </a:r>
            <a:endParaRPr sz="1400"/>
          </a:p>
          <a:p>
            <a:pPr indent="-317500" lvl="0" marL="457200" rtl="0" algn="l">
              <a:spcBef>
                <a:spcPts val="1200"/>
              </a:spcBef>
              <a:spcAft>
                <a:spcPts val="0"/>
              </a:spcAft>
              <a:buSzPts val="1400"/>
              <a:buChar char="●"/>
            </a:pPr>
            <a:r>
              <a:rPr lang="en" sz="1400"/>
              <a:t>More popular library for Neural Networks, esp. Deep Learning, is TensorFlow.</a:t>
            </a:r>
            <a:endParaRPr sz="1400"/>
          </a:p>
          <a:p>
            <a:pPr indent="-317500" lvl="0" marL="457200" rtl="0" algn="l">
              <a:spcBef>
                <a:spcPts val="1000"/>
              </a:spcBef>
              <a:spcAft>
                <a:spcPts val="0"/>
              </a:spcAft>
              <a:buSzPts val="1400"/>
              <a:buChar char="●"/>
            </a:pPr>
            <a:r>
              <a:rPr lang="en" sz="1400"/>
              <a:t>Keras is a high-level neural networks API that runs on top of TensorFlow, designed for simplicity and ease of use, allowing for quick prototyping and experimentation in deep learning.</a:t>
            </a:r>
            <a:endParaRPr sz="1400"/>
          </a:p>
          <a:p>
            <a:pPr indent="-317500" lvl="0" marL="457200" rtl="0" algn="l">
              <a:spcBef>
                <a:spcPts val="1000"/>
              </a:spcBef>
              <a:spcAft>
                <a:spcPts val="1200"/>
              </a:spcAft>
              <a:buSzPts val="1400"/>
              <a:buChar char="●"/>
            </a:pPr>
            <a:r>
              <a:rPr lang="en" sz="1400"/>
              <a:t>We will be using </a:t>
            </a:r>
            <a:r>
              <a:rPr b="1" lang="en" sz="1400"/>
              <a:t>Keras</a:t>
            </a:r>
            <a:r>
              <a:rPr lang="en" sz="1400"/>
              <a:t> in this lecture’s hands-on exercise</a:t>
            </a:r>
            <a:endParaRPr sz="1400"/>
          </a:p>
        </p:txBody>
      </p:sp>
      <p:pic>
        <p:nvPicPr>
          <p:cNvPr id="80" name="Google Shape;80;p16"/>
          <p:cNvPicPr preferRelativeResize="0"/>
          <p:nvPr/>
        </p:nvPicPr>
        <p:blipFill>
          <a:blip r:embed="rId3">
            <a:alphaModFix/>
          </a:blip>
          <a:stretch>
            <a:fillRect/>
          </a:stretch>
        </p:blipFill>
        <p:spPr>
          <a:xfrm>
            <a:off x="6622813" y="2285138"/>
            <a:ext cx="2301900" cy="1466325"/>
          </a:xfrm>
          <a:prstGeom prst="rect">
            <a:avLst/>
          </a:prstGeom>
          <a:noFill/>
          <a:ln>
            <a:noFill/>
          </a:ln>
        </p:spPr>
      </p:pic>
      <p:pic>
        <p:nvPicPr>
          <p:cNvPr id="81" name="Google Shape;81;p16"/>
          <p:cNvPicPr preferRelativeResize="0"/>
          <p:nvPr/>
        </p:nvPicPr>
        <p:blipFill>
          <a:blip r:embed="rId4">
            <a:alphaModFix/>
          </a:blip>
          <a:stretch>
            <a:fillRect/>
          </a:stretch>
        </p:blipFill>
        <p:spPr>
          <a:xfrm>
            <a:off x="6799049" y="1194350"/>
            <a:ext cx="1949449" cy="1051175"/>
          </a:xfrm>
          <a:prstGeom prst="rect">
            <a:avLst/>
          </a:prstGeom>
          <a:noFill/>
          <a:ln>
            <a:noFill/>
          </a:ln>
        </p:spPr>
      </p:pic>
      <p:pic>
        <p:nvPicPr>
          <p:cNvPr id="82" name="Google Shape;82;p16"/>
          <p:cNvPicPr preferRelativeResize="0"/>
          <p:nvPr/>
        </p:nvPicPr>
        <p:blipFill>
          <a:blip r:embed="rId5">
            <a:alphaModFix/>
          </a:blip>
          <a:stretch>
            <a:fillRect/>
          </a:stretch>
        </p:blipFill>
        <p:spPr>
          <a:xfrm>
            <a:off x="6873462" y="3791099"/>
            <a:ext cx="2051275" cy="595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0" y="0"/>
            <a:ext cx="5425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Using ANNs for Image Classification</a:t>
            </a:r>
            <a:endParaRPr sz="2320"/>
          </a:p>
        </p:txBody>
      </p:sp>
      <p:sp>
        <p:nvSpPr>
          <p:cNvPr id="88" name="Google Shape;88;p17"/>
          <p:cNvSpPr/>
          <p:nvPr/>
        </p:nvSpPr>
        <p:spPr>
          <a:xfrm>
            <a:off x="335975" y="859313"/>
            <a:ext cx="4053900" cy="42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Image pixel values are fed as input features</a:t>
            </a:r>
            <a:endParaRPr sz="1200"/>
          </a:p>
        </p:txBody>
      </p:sp>
      <p:sp>
        <p:nvSpPr>
          <p:cNvPr id="89" name="Google Shape;89;p17"/>
          <p:cNvSpPr/>
          <p:nvPr/>
        </p:nvSpPr>
        <p:spPr>
          <a:xfrm>
            <a:off x="335975" y="1513175"/>
            <a:ext cx="4053900" cy="42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28x28 image = 784 input features in (0, 255) range</a:t>
            </a:r>
            <a:endParaRPr sz="1200"/>
          </a:p>
        </p:txBody>
      </p:sp>
      <p:sp>
        <p:nvSpPr>
          <p:cNvPr id="90" name="Google Shape;90;p17"/>
          <p:cNvSpPr/>
          <p:nvPr/>
        </p:nvSpPr>
        <p:spPr>
          <a:xfrm>
            <a:off x="335975" y="2167125"/>
            <a:ext cx="4053900" cy="64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Hands-on exercise - Hidden layers: (50, 25)</a:t>
            </a:r>
            <a:endParaRPr sz="1200"/>
          </a:p>
        </p:txBody>
      </p:sp>
      <p:sp>
        <p:nvSpPr>
          <p:cNvPr id="91" name="Google Shape;91;p17"/>
          <p:cNvSpPr/>
          <p:nvPr/>
        </p:nvSpPr>
        <p:spPr>
          <a:xfrm>
            <a:off x="335975" y="3024175"/>
            <a:ext cx="4053900" cy="75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Activation function in hidden layer can be Relu or Sigmoid. This is another model hyperparameter.</a:t>
            </a:r>
            <a:endParaRPr sz="1200"/>
          </a:p>
        </p:txBody>
      </p:sp>
      <p:sp>
        <p:nvSpPr>
          <p:cNvPr id="92" name="Google Shape;92;p17"/>
          <p:cNvSpPr/>
          <p:nvPr/>
        </p:nvSpPr>
        <p:spPr>
          <a:xfrm>
            <a:off x="335975" y="3984125"/>
            <a:ext cx="4053900" cy="75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 layer size = 10 </a:t>
            </a:r>
            <a:r>
              <a:rPr i="1" lang="en" sz="1200"/>
              <a:t>(one neuron for each class)</a:t>
            </a:r>
            <a:r>
              <a:rPr lang="en" sz="1200"/>
              <a:t>.</a:t>
            </a:r>
            <a:endParaRPr sz="1200"/>
          </a:p>
          <a:p>
            <a:pPr indent="0" lvl="0" marL="0" rtl="0" algn="ctr">
              <a:spcBef>
                <a:spcPts val="0"/>
              </a:spcBef>
              <a:spcAft>
                <a:spcPts val="0"/>
              </a:spcAft>
              <a:buNone/>
            </a:pPr>
            <a:r>
              <a:rPr lang="en" sz="1200"/>
              <a:t>Softmax activation function converts weighted sum to relative probability.</a:t>
            </a:r>
            <a:endParaRPr sz="1200"/>
          </a:p>
        </p:txBody>
      </p:sp>
      <p:grpSp>
        <p:nvGrpSpPr>
          <p:cNvPr id="93" name="Google Shape;93;p17"/>
          <p:cNvGrpSpPr/>
          <p:nvPr/>
        </p:nvGrpSpPr>
        <p:grpSpPr>
          <a:xfrm>
            <a:off x="4876800" y="114649"/>
            <a:ext cx="3894524" cy="2087950"/>
            <a:chOff x="4876800" y="114649"/>
            <a:chExt cx="3894524" cy="2087950"/>
          </a:xfrm>
        </p:grpSpPr>
        <p:pic>
          <p:nvPicPr>
            <p:cNvPr id="94" name="Google Shape;94;p17"/>
            <p:cNvPicPr preferRelativeResize="0"/>
            <p:nvPr/>
          </p:nvPicPr>
          <p:blipFill>
            <a:blip r:embed="rId3">
              <a:alphaModFix/>
            </a:blip>
            <a:stretch>
              <a:fillRect/>
            </a:stretch>
          </p:blipFill>
          <p:spPr>
            <a:xfrm>
              <a:off x="4876800" y="114649"/>
              <a:ext cx="3894524" cy="2087950"/>
            </a:xfrm>
            <a:prstGeom prst="rect">
              <a:avLst/>
            </a:prstGeom>
            <a:noFill/>
            <a:ln>
              <a:noFill/>
            </a:ln>
          </p:spPr>
        </p:pic>
        <p:sp>
          <p:nvSpPr>
            <p:cNvPr id="95" name="Google Shape;95;p17"/>
            <p:cNvSpPr txBox="1"/>
            <p:nvPr/>
          </p:nvSpPr>
          <p:spPr>
            <a:xfrm>
              <a:off x="6928825" y="574825"/>
              <a:ext cx="286200" cy="11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7"/>
            <p:cNvCxnSpPr/>
            <p:nvPr/>
          </p:nvCxnSpPr>
          <p:spPr>
            <a:xfrm flipH="1" rot="10800000">
              <a:off x="4891250" y="156125"/>
              <a:ext cx="1365600" cy="407700"/>
            </a:xfrm>
            <a:prstGeom prst="curvedConnector3">
              <a:avLst>
                <a:gd fmla="val 3226" name="adj1"/>
              </a:avLst>
            </a:prstGeom>
            <a:noFill/>
            <a:ln cap="flat" cmpd="sng" w="9525">
              <a:solidFill>
                <a:schemeClr val="dk2"/>
              </a:solidFill>
              <a:prstDash val="solid"/>
              <a:round/>
              <a:headEnd len="med" w="med" type="stealth"/>
              <a:tailEnd len="med" w="med" type="stealth"/>
            </a:ln>
          </p:spPr>
        </p:cxnSp>
        <p:cxnSp>
          <p:nvCxnSpPr>
            <p:cNvPr id="97" name="Google Shape;97;p17"/>
            <p:cNvCxnSpPr/>
            <p:nvPr/>
          </p:nvCxnSpPr>
          <p:spPr>
            <a:xfrm flipH="1" rot="10800000">
              <a:off x="4957325" y="233525"/>
              <a:ext cx="1321500" cy="330300"/>
            </a:xfrm>
            <a:prstGeom prst="curvedConnector3">
              <a:avLst>
                <a:gd fmla="val 10834" name="adj1"/>
              </a:avLst>
            </a:prstGeom>
            <a:noFill/>
            <a:ln cap="flat" cmpd="sng" w="9525">
              <a:solidFill>
                <a:schemeClr val="dk2"/>
              </a:solidFill>
              <a:prstDash val="solid"/>
              <a:round/>
              <a:headEnd len="med" w="med" type="stealth"/>
              <a:tailEnd len="med" w="med" type="stealth"/>
            </a:ln>
          </p:spPr>
        </p:cxnSp>
      </p:grpSp>
      <p:pic>
        <p:nvPicPr>
          <p:cNvPr id="98" name="Google Shape;98;p17"/>
          <p:cNvPicPr preferRelativeResize="0"/>
          <p:nvPr/>
        </p:nvPicPr>
        <p:blipFill>
          <a:blip r:embed="rId4">
            <a:alphaModFix/>
          </a:blip>
          <a:stretch>
            <a:fillRect/>
          </a:stretch>
        </p:blipFill>
        <p:spPr>
          <a:xfrm>
            <a:off x="5265537" y="2325625"/>
            <a:ext cx="3505800" cy="1414175"/>
          </a:xfrm>
          <a:prstGeom prst="rect">
            <a:avLst/>
          </a:prstGeom>
          <a:noFill/>
          <a:ln>
            <a:noFill/>
          </a:ln>
        </p:spPr>
      </p:pic>
      <p:sp>
        <p:nvSpPr>
          <p:cNvPr id="99" name="Google Shape;99;p17"/>
          <p:cNvSpPr txBox="1"/>
          <p:nvPr/>
        </p:nvSpPr>
        <p:spPr>
          <a:xfrm>
            <a:off x="5069475" y="3802725"/>
            <a:ext cx="3897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of parameters in this ANN</a:t>
            </a:r>
            <a:endParaRPr b="1"/>
          </a:p>
          <a:p>
            <a:pPr indent="0" lvl="0" marL="0" rtl="0" algn="l">
              <a:spcBef>
                <a:spcPts val="0"/>
              </a:spcBef>
              <a:spcAft>
                <a:spcPts val="0"/>
              </a:spcAft>
              <a:buNone/>
            </a:pPr>
            <a:r>
              <a:rPr lang="en"/>
              <a:t>Layer 1: 784*50 + 50 = 39,250</a:t>
            </a:r>
            <a:endParaRPr/>
          </a:p>
          <a:p>
            <a:pPr indent="0" lvl="0" marL="0" rtl="0" algn="l">
              <a:spcBef>
                <a:spcPts val="0"/>
              </a:spcBef>
              <a:spcAft>
                <a:spcPts val="0"/>
              </a:spcAft>
              <a:buNone/>
            </a:pPr>
            <a:r>
              <a:rPr lang="en"/>
              <a:t>Layer 2: 50*25 + 25 = 1,275</a:t>
            </a:r>
            <a:endParaRPr/>
          </a:p>
          <a:p>
            <a:pPr indent="0" lvl="0" marL="0" rtl="0" algn="l">
              <a:spcBef>
                <a:spcPts val="0"/>
              </a:spcBef>
              <a:spcAft>
                <a:spcPts val="0"/>
              </a:spcAft>
              <a:buNone/>
            </a:pPr>
            <a:r>
              <a:rPr lang="en"/>
              <a:t>Output: 25*10 + 10 = 260</a:t>
            </a:r>
            <a:endParaRPr/>
          </a:p>
          <a:p>
            <a:pPr indent="0" lvl="0" marL="0" rtl="0" algn="l">
              <a:spcBef>
                <a:spcPts val="0"/>
              </a:spcBef>
              <a:spcAft>
                <a:spcPts val="0"/>
              </a:spcAft>
              <a:buNone/>
            </a:pPr>
            <a:r>
              <a:rPr lang="en"/>
              <a:t>Total = 40,785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 Neural Networks (CNNs): Convolution Layer</a:t>
            </a:r>
            <a:endParaRPr/>
          </a:p>
        </p:txBody>
      </p:sp>
      <p:sp>
        <p:nvSpPr>
          <p:cNvPr id="105" name="Google Shape;105;p18"/>
          <p:cNvSpPr txBox="1"/>
          <p:nvPr/>
        </p:nvSpPr>
        <p:spPr>
          <a:xfrm>
            <a:off x="411725" y="4835700"/>
            <a:ext cx="637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3"/>
              </a:rPr>
              <a:t>codebasics</a:t>
            </a:r>
            <a:endParaRPr sz="800"/>
          </a:p>
        </p:txBody>
      </p:sp>
      <p:pic>
        <p:nvPicPr>
          <p:cNvPr descr="A very simple explanation of convolutional neural network or CNN or ConvNet such that even a high school student can understand it easily. This video involves very less math and is perfect for total beginner who doesn't have any idea on what CNN is and how it works. We will cover different topics such as,&#10;&#10;1. Why traditionally humans are better at image recognition than computers?&#10;2. Disadvantages of using traditional artificial neural network (ANN) for image classification.&#10;3. How human brain recognizes images?&#10;4. How computers can use filters for feature detection&#10;5. What is convolution operation and how it works&#10;6. Importance of ReLU activation in CNN&#10;7. Importance of pooling operation in CNN&#10;8. How to handle rotation and scale in CNN&#10;&#10;🔖 Hashtags 🔖&#10;#convolutionalneuralnetwork #cnndeeplearning #cnntutorial #cnnmachinelearning #cnnalgorithm #cnnpython #cnntensorflow &#10;&#10;Do you want to learn technology from me? Check https://codebasics.io/?utm_source=description&amp;utm_medium=yt&amp;utm_campaign=description&amp;utm_id=description for my affordable video courses.&#10;&#10;Deep learning playlist: https://www.youtube.com/playlist?list=PLeo1K3hjS3uu7CxAacxVndI4bE_o3BDtO&#10;Machine learning playlist : https://www.youtube.com/playlist?list=PLeo1K3hjS3uvCeTYTeyfe0-rN5r8zn9rw  &#10;&#10;Here are some good articles on CNN,&#10;&#10;Is CNN scale/rotation invariant? &#10;https://stats.stackexchange.com/questions/239076/about-cnn-kernels-and-scale-rotation-invariance#:~:text=22-,1)%20The%20features%20extracted%20using%20CNN%20are%20scale%20and%20rotation,details%2C%20see%3A%20Deep%20Learning.&amp;text=Convolution%20is%20not%20naturally%20equivariant,or%20rotation%20of%20an%20image.&#10;&#10;https://ujjwalkarn.me/2016/08/11/intuitive-explanation-convnets/&#10;PDF Paper on cnn: http://www.deeplearningbook.org/contents/convnets.html&#10;&#10;🌎 My Website For Video Courses: https://codebasics.io/?utm_source=description&amp;utm_medium=yt&amp;utm_campaign=description&amp;utm_id=description&#10;&#10;Need help building software or data analytics and AI solutions? My company https://www.atliq.com/ can help. Click on the Contact button on that website.&#10;&#10;#️⃣ Social Media #️⃣&#10;🔗 Discord:  https://discord.gg/r42Kbuk&#10;📸 Dhaval's Personal Instagram: https://www.instagram.com/dhavalsays/&#10;📸 Instagram: https://www.instagram.com/codebasicshub/&#10;🔊 Facebook: https://www.facebook.com/codebasicshub&#10;📱 Twitter: https://twitter.com/codebasicshub&#10;📝 Linkedin: https://www.linkedin.com/company/codebasics/&#10;&#10;DISCLAIMER: All opinions expressed in this video are of my own and not that of my employers'." id="106" name="Google Shape;106;p18" title="Simple explanation of convolutional neural network | Deep Learning Tutorial 23 (Tensorflow &amp; Python)">
            <a:hlinkClick r:id="rId4"/>
          </p:cNvPr>
          <p:cNvPicPr preferRelativeResize="0"/>
          <p:nvPr/>
        </p:nvPicPr>
        <p:blipFill>
          <a:blip r:embed="rId5">
            <a:alphaModFix/>
          </a:blip>
          <a:stretch>
            <a:fillRect/>
          </a:stretch>
        </p:blipFill>
        <p:spPr>
          <a:xfrm>
            <a:off x="411725" y="1159475"/>
            <a:ext cx="6375300" cy="35861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Important points</a:t>
            </a:r>
            <a:endParaRPr/>
          </a:p>
        </p:txBody>
      </p:sp>
      <p:sp>
        <p:nvSpPr>
          <p:cNvPr id="112" name="Google Shape;112;p19"/>
          <p:cNvSpPr/>
          <p:nvPr/>
        </p:nvSpPr>
        <p:spPr>
          <a:xfrm>
            <a:off x="320200" y="1233025"/>
            <a:ext cx="33603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ANN has limitations for Image Classification task: too many parameters &amp; doesn’t leverage spatial proximity info</a:t>
            </a:r>
            <a:endParaRPr sz="1100"/>
          </a:p>
        </p:txBody>
      </p:sp>
      <p:sp>
        <p:nvSpPr>
          <p:cNvPr id="113" name="Google Shape;113;p19"/>
          <p:cNvSpPr/>
          <p:nvPr/>
        </p:nvSpPr>
        <p:spPr>
          <a:xfrm>
            <a:off x="320200" y="2892925"/>
            <a:ext cx="3360300" cy="9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CNN: initial convolution layers recognize simple features like edges &amp; loops and as information passes through more layers, the subsequent convolution layers assembles these features to learn more complex features</a:t>
            </a:r>
            <a:endParaRPr sz="1100"/>
          </a:p>
        </p:txBody>
      </p:sp>
      <p:sp>
        <p:nvSpPr>
          <p:cNvPr id="114" name="Google Shape;114;p19"/>
          <p:cNvSpPr/>
          <p:nvPr/>
        </p:nvSpPr>
        <p:spPr>
          <a:xfrm>
            <a:off x="320200" y="2007922"/>
            <a:ext cx="33603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Convolution layer: uses a “collection of filters” to detect patterns in the image. Uses activation function like Relu to introduce non-linearity</a:t>
            </a:r>
            <a:endParaRPr sz="1100"/>
          </a:p>
        </p:txBody>
      </p:sp>
      <p:sp>
        <p:nvSpPr>
          <p:cNvPr id="115" name="Google Shape;115;p19"/>
          <p:cNvSpPr/>
          <p:nvPr/>
        </p:nvSpPr>
        <p:spPr>
          <a:xfrm>
            <a:off x="320200" y="4121650"/>
            <a:ext cx="3360300" cy="72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The output of the last convolution layer is flattened and used as input to a fully-connected layer (just like we do in ANN)</a:t>
            </a:r>
            <a:endParaRPr sz="1100"/>
          </a:p>
        </p:txBody>
      </p:sp>
      <p:pic>
        <p:nvPicPr>
          <p:cNvPr id="116" name="Google Shape;116;p19"/>
          <p:cNvPicPr preferRelativeResize="0"/>
          <p:nvPr/>
        </p:nvPicPr>
        <p:blipFill>
          <a:blip r:embed="rId3">
            <a:alphaModFix/>
          </a:blip>
          <a:stretch>
            <a:fillRect/>
          </a:stretch>
        </p:blipFill>
        <p:spPr>
          <a:xfrm>
            <a:off x="3900212" y="1233025"/>
            <a:ext cx="5177725" cy="2006025"/>
          </a:xfrm>
          <a:prstGeom prst="rect">
            <a:avLst/>
          </a:prstGeom>
          <a:noFill/>
          <a:ln>
            <a:noFill/>
          </a:ln>
        </p:spPr>
      </p:pic>
      <p:sp>
        <p:nvSpPr>
          <p:cNvPr id="117" name="Google Shape;117;p19"/>
          <p:cNvSpPr txBox="1"/>
          <p:nvPr/>
        </p:nvSpPr>
        <p:spPr>
          <a:xfrm>
            <a:off x="3900213" y="3454350"/>
            <a:ext cx="5177700" cy="157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t>Explaining the image above</a:t>
            </a:r>
            <a:endParaRPr b="1" sz="1000"/>
          </a:p>
          <a:p>
            <a:pPr indent="-292100" lvl="0" marL="457200" rtl="0" algn="l">
              <a:lnSpc>
                <a:spcPct val="115000"/>
              </a:lnSpc>
              <a:spcBef>
                <a:spcPts val="0"/>
              </a:spcBef>
              <a:spcAft>
                <a:spcPts val="0"/>
              </a:spcAft>
              <a:buSzPts val="1000"/>
              <a:buChar char="●"/>
            </a:pPr>
            <a:r>
              <a:rPr lang="en" sz="1000"/>
              <a:t>Input image = 6x6x3. “3” here refers to (R, G, B) as it’s a colored image</a:t>
            </a:r>
            <a:endParaRPr sz="1000"/>
          </a:p>
          <a:p>
            <a:pPr indent="-292100" lvl="0" marL="457200" rtl="0" algn="l">
              <a:lnSpc>
                <a:spcPct val="115000"/>
              </a:lnSpc>
              <a:spcBef>
                <a:spcPts val="0"/>
              </a:spcBef>
              <a:spcAft>
                <a:spcPts val="0"/>
              </a:spcAft>
              <a:buSzPts val="1000"/>
              <a:buChar char="●"/>
            </a:pPr>
            <a:r>
              <a:rPr lang="en" sz="1000"/>
              <a:t>Using two 3D filters of size 4x4x3 we get two 3x3 outputs. When layered on top of each other, it results in 3x3x2 final output</a:t>
            </a:r>
            <a:endParaRPr sz="1000"/>
          </a:p>
          <a:p>
            <a:pPr indent="-292100" lvl="0" marL="457200" rtl="0" algn="l">
              <a:lnSpc>
                <a:spcPct val="115000"/>
              </a:lnSpc>
              <a:spcBef>
                <a:spcPts val="0"/>
              </a:spcBef>
              <a:spcAft>
                <a:spcPts val="0"/>
              </a:spcAft>
              <a:buSzPts val="1000"/>
              <a:buChar char="●"/>
            </a:pPr>
            <a:r>
              <a:rPr lang="en" sz="1000"/>
              <a:t>Now this 3D output (3x3x2) can be an input to next convolution layer</a:t>
            </a:r>
            <a:endParaRPr sz="1000"/>
          </a:p>
          <a:p>
            <a:pPr indent="-292100" lvl="0" marL="457200" rtl="0" algn="l">
              <a:lnSpc>
                <a:spcPct val="115000"/>
              </a:lnSpc>
              <a:spcBef>
                <a:spcPts val="0"/>
              </a:spcBef>
              <a:spcAft>
                <a:spcPts val="0"/>
              </a:spcAft>
              <a:buSzPts val="1000"/>
              <a:buChar char="●"/>
            </a:pPr>
            <a:r>
              <a:rPr b="1" lang="en" sz="1000"/>
              <a:t># of parameters do not depend on the size of the input image</a:t>
            </a:r>
            <a:r>
              <a:rPr lang="en" sz="1000"/>
              <a:t>. It depends on “size &amp; number of filters”. And the number of convolution layers. </a:t>
            </a:r>
            <a:endParaRPr sz="1000"/>
          </a:p>
          <a:p>
            <a:pPr indent="-292100" lvl="1" marL="914400" rtl="0" algn="l">
              <a:lnSpc>
                <a:spcPct val="115000"/>
              </a:lnSpc>
              <a:spcBef>
                <a:spcPts val="0"/>
              </a:spcBef>
              <a:spcAft>
                <a:spcPts val="0"/>
              </a:spcAft>
              <a:buSzPts val="1000"/>
              <a:buChar char="○"/>
            </a:pPr>
            <a:r>
              <a:rPr lang="en" sz="1000"/>
              <a:t>It also depends on </a:t>
            </a:r>
            <a:r>
              <a:rPr lang="en" sz="1000"/>
              <a:t>pooling</a:t>
            </a:r>
            <a:r>
              <a:rPr lang="en" sz="1000"/>
              <a:t> layer, as we will see in the next video.</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0"/>
          <p:cNvPicPr preferRelativeResize="0"/>
          <p:nvPr/>
        </p:nvPicPr>
        <p:blipFill>
          <a:blip r:embed="rId3">
            <a:alphaModFix/>
          </a:blip>
          <a:stretch>
            <a:fillRect/>
          </a:stretch>
        </p:blipFill>
        <p:spPr>
          <a:xfrm>
            <a:off x="4423750" y="0"/>
            <a:ext cx="4720251" cy="1325274"/>
          </a:xfrm>
          <a:prstGeom prst="rect">
            <a:avLst/>
          </a:prstGeom>
          <a:noFill/>
          <a:ln>
            <a:noFill/>
          </a:ln>
        </p:spPr>
      </p:pic>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Pooling layer</a:t>
            </a:r>
            <a:endParaRPr sz="2320"/>
          </a:p>
        </p:txBody>
      </p:sp>
      <p:pic>
        <p:nvPicPr>
          <p:cNvPr descr="A very simple explanation of convolutional neural network or CNN or ConvNet such that even a high school student can understand it easily. This video involves very less math and is perfect for total beginner who doesn't have any idea on what CNN is and how it works. We will cover different topics such as,&#10;&#10;1. Why traditionally humans are better at image recognition than computers?&#10;2. Disadvantages of using traditional artificial neural network (ANN) for image classification.&#10;3. How human brain recognizes images?&#10;4. How computers can use filters for feature detection&#10;5. What is convolution operation and how it works&#10;6. Importance of ReLU activation in CNN&#10;7. Importance of pooling operation in CNN&#10;8. How to handle rotation and scale in CNN&#10;&#10;🔖 Hashtags 🔖&#10;#convolutionalneuralnetwork #cnndeeplearning #cnntutorial #cnnmachinelearning #cnnalgorithm #cnnpython #cnntensorflow &#10;&#10;Do you want to learn technology from me? Check https://codebasics.io/?utm_source=description&amp;utm_medium=yt&amp;utm_campaign=description&amp;utm_id=description for my affordable video courses.&#10;&#10;Deep learning playlist: https://www.youtube.com/playlist?list=PLeo1K3hjS3uu7CxAacxVndI4bE_o3BDtO&#10;Machine learning playlist : https://www.youtube.com/playlist?list=PLeo1K3hjS3uvCeTYTeyfe0-rN5r8zn9rw  &#10;&#10;Here are some good articles on CNN,&#10;&#10;Is CNN scale/rotation invariant? &#10;https://stats.stackexchange.com/questions/239076/about-cnn-kernels-and-scale-rotation-invariance#:~:text=22-,1)%20The%20features%20extracted%20using%20CNN%20are%20scale%20and%20rotation,details%2C%20see%3A%20Deep%20Learning.&amp;text=Convolution%20is%20not%20naturally%20equivariant,or%20rotation%20of%20an%20image.&#10;&#10;https://ujjwalkarn.me/2016/08/11/intuitive-explanation-convnets/&#10;PDF Paper on cnn: http://www.deeplearningbook.org/contents/convnets.html&#10;&#10;🌎 My Website For Video Courses: https://codebasics.io/?utm_source=description&amp;utm_medium=yt&amp;utm_campaign=description&amp;utm_id=description&#10;&#10;Need help building software or data analytics and AI solutions? My company https://www.atliq.com/ can help. Click on the Contact button on that website.&#10;&#10;#️⃣ Social Media #️⃣&#10;🔗 Discord:  https://discord.gg/r42Kbuk&#10;📸 Dhaval's Personal Instagram: https://www.instagram.com/dhavalsays/&#10;📸 Instagram: https://www.instagram.com/codebasicshub/&#10;🔊 Facebook: https://www.facebook.com/codebasicshub&#10;📱 Twitter: https://twitter.com/codebasicshub&#10;📝 Linkedin: https://www.linkedin.com/company/codebasics/&#10;&#10;DISCLAIMER: All opinions expressed in this video are of my own and not that of my employers'." id="124" name="Google Shape;124;p20" title="Simple explanation of convolutional neural network | Deep Learning Tutorial 23 (Tensorflow &amp; Python)">
            <a:hlinkClick r:id="rId4"/>
          </p:cNvPr>
          <p:cNvPicPr preferRelativeResize="0"/>
          <p:nvPr/>
        </p:nvPicPr>
        <p:blipFill>
          <a:blip r:embed="rId5">
            <a:alphaModFix/>
          </a:blip>
          <a:stretch>
            <a:fillRect/>
          </a:stretch>
        </p:blipFill>
        <p:spPr>
          <a:xfrm>
            <a:off x="411725" y="1159450"/>
            <a:ext cx="6375300" cy="3586106"/>
          </a:xfrm>
          <a:prstGeom prst="rect">
            <a:avLst/>
          </a:prstGeom>
          <a:noFill/>
          <a:ln>
            <a:noFill/>
          </a:ln>
        </p:spPr>
      </p:pic>
      <p:sp>
        <p:nvSpPr>
          <p:cNvPr id="125" name="Google Shape;125;p20"/>
          <p:cNvSpPr txBox="1"/>
          <p:nvPr/>
        </p:nvSpPr>
        <p:spPr>
          <a:xfrm>
            <a:off x="411725" y="4835700"/>
            <a:ext cx="637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6"/>
              </a:rPr>
              <a:t>codebasics</a:t>
            </a:r>
            <a:endParaRPr sz="800"/>
          </a:p>
        </p:txBody>
      </p:sp>
      <p:sp>
        <p:nvSpPr>
          <p:cNvPr id="126" name="Google Shape;126;p20"/>
          <p:cNvSpPr/>
          <p:nvPr/>
        </p:nvSpPr>
        <p:spPr>
          <a:xfrm>
            <a:off x="6894600" y="1388075"/>
            <a:ext cx="21876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Every convolution layer output is like a 3D image</a:t>
            </a:r>
            <a:endParaRPr sz="1200"/>
          </a:p>
        </p:txBody>
      </p:sp>
      <p:sp>
        <p:nvSpPr>
          <p:cNvPr id="127" name="Google Shape;127;p20"/>
          <p:cNvSpPr/>
          <p:nvPr/>
        </p:nvSpPr>
        <p:spPr>
          <a:xfrm>
            <a:off x="6894600" y="2102525"/>
            <a:ext cx="2187600" cy="855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Pooling followed by Convolution layer helps reduce the output size and hence the # of parameters</a:t>
            </a:r>
            <a:endParaRPr sz="1200"/>
          </a:p>
        </p:txBody>
      </p:sp>
      <p:sp>
        <p:nvSpPr>
          <p:cNvPr id="128" name="Google Shape;128;p20"/>
          <p:cNvSpPr/>
          <p:nvPr/>
        </p:nvSpPr>
        <p:spPr>
          <a:xfrm>
            <a:off x="6894600" y="4300350"/>
            <a:ext cx="2187600" cy="44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 2x2 pooling with stride of 2 makes the output one-fourth</a:t>
            </a:r>
            <a:endParaRPr sz="1200"/>
          </a:p>
        </p:txBody>
      </p:sp>
      <p:sp>
        <p:nvSpPr>
          <p:cNvPr id="129" name="Google Shape;129;p20"/>
          <p:cNvSpPr/>
          <p:nvPr/>
        </p:nvSpPr>
        <p:spPr>
          <a:xfrm>
            <a:off x="6894600" y="3111575"/>
            <a:ext cx="2187600" cy="103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Pooling operation doesn’t require any training or learning. It simply picks “max” (most popular) or “avg” value as output.</a:t>
            </a:r>
            <a:endParaRPr sz="1200"/>
          </a:p>
        </p:txBody>
      </p:sp>
      <p:sp>
        <p:nvSpPr>
          <p:cNvPr id="130" name="Google Shape;130;p20"/>
          <p:cNvSpPr/>
          <p:nvPr/>
        </p:nvSpPr>
        <p:spPr>
          <a:xfrm>
            <a:off x="6072900" y="450225"/>
            <a:ext cx="490800" cy="619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20"/>
          <p:cNvSpPr/>
          <p:nvPr/>
        </p:nvSpPr>
        <p:spPr>
          <a:xfrm>
            <a:off x="7204025" y="450225"/>
            <a:ext cx="408300" cy="619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Hands-on Exercises</a:t>
            </a:r>
            <a:endParaRPr/>
          </a:p>
        </p:txBody>
      </p:sp>
      <p:sp>
        <p:nvSpPr>
          <p:cNvPr id="137" name="Google Shape;137;p21"/>
          <p:cNvSpPr txBox="1"/>
          <p:nvPr/>
        </p:nvSpPr>
        <p:spPr>
          <a:xfrm>
            <a:off x="3592375" y="1133725"/>
            <a:ext cx="511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Lesson 9 / Fashion_Classification.ipynb</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u="sng">
                <a:solidFill>
                  <a:srgbClr val="0097A7"/>
                </a:solidFill>
                <a:hlinkClick r:id="rId3">
                  <a:extLst>
                    <a:ext uri="{A12FA001-AC4F-418D-AE19-62706E023703}">
                      <ahyp:hlinkClr val="tx"/>
                    </a:ext>
                  </a:extLst>
                </a:hlinkClick>
              </a:rPr>
              <a:t>https://bit.ly/ML_101</a:t>
            </a:r>
            <a:r>
              <a:rPr lang="en" sz="2000"/>
              <a:t> </a:t>
            </a:r>
            <a:endParaRPr sz="2000"/>
          </a:p>
        </p:txBody>
      </p:sp>
      <p:pic>
        <p:nvPicPr>
          <p:cNvPr id="138" name="Google Shape;138;p21"/>
          <p:cNvPicPr preferRelativeResize="0"/>
          <p:nvPr/>
        </p:nvPicPr>
        <p:blipFill rotWithShape="1">
          <a:blip r:embed="rId4">
            <a:alphaModFix/>
          </a:blip>
          <a:srcRect b="10614" l="0" r="0" t="10935"/>
          <a:stretch/>
        </p:blipFill>
        <p:spPr>
          <a:xfrm>
            <a:off x="311700" y="1133725"/>
            <a:ext cx="2683700" cy="3759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